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804B5-D495-4C59-A950-D92BC44D3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1FC5DC-A0E6-493B-94C9-D957CA6EA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6D2AAF-BFB9-4C31-8E1C-7B83BB7B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66F1FB-BD52-418E-981A-DDEBF658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0B1B43-7E1E-4046-AC78-081FB2E7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8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EB657-3AB8-423E-B3F8-3DB799470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7BBE7-07A4-4665-B132-8D8245FA3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F089F-8FD8-4CAA-84FF-B10711D02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47E01-68A5-4C4F-82AA-A522C6F4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07A9BC-948A-40C4-ABBE-0FDD2E7D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1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1DD908-A6D8-4E27-BF34-6CD421824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DDACDB-17F4-45F7-9146-768B7A1C5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75D540-D05C-4B81-A7D6-6C007841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FFBB6-F1FA-4F85-8CB3-A4349B1F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DC3085-A583-4A80-B6C9-75739DAE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0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初识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++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程序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202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99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961F7-4879-4703-B16E-B2227680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261B9-2834-4EA9-A67C-7CE7489D1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5A8E4-163C-450C-8B7B-19172791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7C3946-23B4-4927-883F-8AC61656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29C0B3-E5DC-4485-9C2D-CA0C1CCA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6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3280A-F70A-4911-B8D4-A6AA172C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17256-4948-4C2D-AF1F-0E882F7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F2F435-FEB8-41F8-BA09-40C3FE1B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AB71B-8FE6-4D4D-817A-78CFA5C4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D9BCF-737C-4D54-B7DE-EFA12F98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C6448-8B50-47F2-9498-89BB4479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2639C-7165-4553-844B-6C641397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2CDA69-22A7-4FC7-9513-B93E94BDE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6B4BCE-2EC0-4B48-9117-B1754F82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A558F-9F59-480B-868C-604C5116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41D5BB-809B-4FCF-9235-C76353AE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3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E6DC6-563E-4DEE-9E31-5BB3DC5D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71B6F2-C45F-43FD-A7C5-A05771208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4992C2-EF72-4597-8F20-DAB4F3A1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0AF6B2-8AD5-404D-A8DB-E55C6FD96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E8E7C9-0ED7-4321-92A8-0A9144486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51914E-D49B-4734-A492-3EF8E78D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6DC695-0BA4-45D0-A92D-44021F08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EBC7BC-79A4-4D9C-A166-317868F3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78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DAB0-E5BA-44D1-8685-97D091F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35BCF9-82A9-4440-B6E5-B08709F1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D8BB9A-FCF3-4041-A1ED-8D66F483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B6CE83-C2C9-475F-AA35-A94366EE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947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449F4E-BFE7-4D2B-89C6-7B8F8659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F27A79-7073-4AF1-B2B3-53B1C9C4B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340ADF-8842-4004-9A1E-C30FE008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9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5E05C-C652-4E26-BB58-E0F928FAF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728DA-0AF1-4345-A3FA-25063233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C7FB81-D160-433A-9D44-A717A44F6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609774-DB4C-41B3-8938-56B4DE64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78E878-9C08-47E4-A12E-627A6DBD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21F25C-0AF9-4DDE-9D62-F6FF8113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02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BFE4C-53EE-4C60-91C8-DA3FC05C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3D8A36-D065-44A1-AD6C-1FCA9D890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89547-A079-4E49-8F6F-EB642C4F0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61CBC3-89E0-4453-A31E-A3C4A9C4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45DBF6-231E-434E-B9A3-9E4F360F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0BA7A1-21C6-4033-B3AF-A01F8382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14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48647C2-6733-4BB0-9E8B-24A9F55F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41BD14-6E97-4788-BCD4-3D98E2C5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0E8E80-5E44-4279-8DEC-C0F7D78DB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CB8DF-ABA6-4F1B-9649-D0C4F0208E5A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D2477-EF99-45E5-814F-C214E2459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EFAFB-5017-4F04-892E-8FC13CB26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5523B-667B-4044-BE7B-570EBA691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91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805947"/>
            <a:ext cx="666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初识</a:t>
            </a:r>
            <a:r>
              <a:rPr lang="en-US" altLang="zh-CN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806539"/>
            <a:ext cx="4056062" cy="461665"/>
            <a:chOff x="515938" y="1091211"/>
            <a:chExt cx="405606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590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简单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程序实例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3506A40-746F-4CC2-9694-C316A274BB59}"/>
              </a:ext>
            </a:extLst>
          </p:cNvPr>
          <p:cNvGrpSpPr/>
          <p:nvPr/>
        </p:nvGrpSpPr>
        <p:grpSpPr>
          <a:xfrm>
            <a:off x="547862" y="1534512"/>
            <a:ext cx="9651600" cy="543034"/>
            <a:chOff x="730892" y="1025554"/>
            <a:chExt cx="5585229" cy="54303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336106-499C-4200-8B61-11CA47DB394E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20AC2092-961F-40E9-80E5-2F444C0A1AC3}"/>
                </a:ext>
              </a:extLst>
            </p:cNvPr>
            <p:cNvSpPr/>
            <p:nvPr/>
          </p:nvSpPr>
          <p:spPr>
            <a:xfrm rot="5400000">
              <a:off x="899189" y="878541"/>
              <a:ext cx="539885" cy="840209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9829BE6-6924-4755-A2D0-57B81505CF95}"/>
                </a:ext>
              </a:extLst>
            </p:cNvPr>
            <p:cNvSpPr txBox="1"/>
            <p:nvPr/>
          </p:nvSpPr>
          <p:spPr>
            <a:xfrm>
              <a:off x="730892" y="1075307"/>
              <a:ext cx="735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D63E92A-E054-4EAE-ACC2-F42450C6A998}"/>
                </a:ext>
              </a:extLst>
            </p:cNvPr>
            <p:cNvSpPr txBox="1"/>
            <p:nvPr/>
          </p:nvSpPr>
          <p:spPr>
            <a:xfrm>
              <a:off x="1542844" y="1060569"/>
              <a:ext cx="4755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编写一个程序，程序的功能是将“大家好！”输出到屏幕上。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4703F91-79B8-4995-A23D-8FD8007549DD}"/>
                </a:ext>
              </a:extLst>
            </p:cNvPr>
            <p:cNvGrpSpPr/>
            <p:nvPr/>
          </p:nvGrpSpPr>
          <p:grpSpPr>
            <a:xfrm>
              <a:off x="6163307" y="1025554"/>
              <a:ext cx="152814" cy="165397"/>
              <a:chOff x="6181413" y="1007448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8A3C0D8-1FC2-4994-B3C3-4214BB06E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1282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747C934-09B8-4BB1-8DEA-5B8F8A2D17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0744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EE478008-9BC1-4515-9BB7-2A21370083EF}"/>
                </a:ext>
              </a:extLst>
            </p:cNvPr>
            <p:cNvGrpSpPr/>
            <p:nvPr/>
          </p:nvGrpSpPr>
          <p:grpSpPr>
            <a:xfrm rot="5400000">
              <a:off x="6149843" y="1403454"/>
              <a:ext cx="152814" cy="165397"/>
              <a:chOff x="6208636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9402AEF6-4830-4A89-95FF-7E0A9404E0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3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CF5B0FC-D7FF-4E6D-A7D2-4D4A8C2BE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4659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6AE1EF22-C009-4A2F-B8B3-20F69B43D02D}"/>
              </a:ext>
            </a:extLst>
          </p:cNvPr>
          <p:cNvSpPr txBox="1"/>
          <p:nvPr/>
        </p:nvSpPr>
        <p:spPr>
          <a:xfrm>
            <a:off x="3853812" y="2468318"/>
            <a:ext cx="479083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/*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第一个简单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____Chap1_1.cpp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 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预处理命令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主函数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大家好！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";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0;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函数返回</a:t>
            </a:r>
          </a:p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DDAB81C-4EEA-4F18-A2E5-F01311CE6280}"/>
              </a:ext>
            </a:extLst>
          </p:cNvPr>
          <p:cNvGrpSpPr/>
          <p:nvPr/>
        </p:nvGrpSpPr>
        <p:grpSpPr>
          <a:xfrm rot="10800000" flipH="1">
            <a:off x="3532457" y="2272824"/>
            <a:ext cx="5207440" cy="3952702"/>
            <a:chOff x="850264" y="1121062"/>
            <a:chExt cx="11341335" cy="5967853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B68DE47-1069-45F8-A980-DFDA5B9A833C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49" name="任意多边形 3">
                <a:extLst>
                  <a:ext uri="{FF2B5EF4-FFF2-40B4-BE49-F238E27FC236}">
                    <a16:creationId xmlns:a16="http://schemas.microsoft.com/office/drawing/2014/main" id="{7E0A1FD0-3369-432F-B885-B6F027A55D0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31F694BA-16B5-42C7-AF10-36EFB715B61C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51" name="平行四边形 50">
                  <a:extLst>
                    <a:ext uri="{FF2B5EF4-FFF2-40B4-BE49-F238E27FC236}">
                      <a16:creationId xmlns:a16="http://schemas.microsoft.com/office/drawing/2014/main" id="{F5929F41-486E-443F-853C-5868B1C232FB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平行四边形 51">
                  <a:extLst>
                    <a:ext uri="{FF2B5EF4-FFF2-40B4-BE49-F238E27FC236}">
                      <a16:creationId xmlns:a16="http://schemas.microsoft.com/office/drawing/2014/main" id="{5A1211F0-0A7A-4F01-88A2-1A71BDAADBF3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平行四边形 52">
                  <a:extLst>
                    <a:ext uri="{FF2B5EF4-FFF2-40B4-BE49-F238E27FC236}">
                      <a16:creationId xmlns:a16="http://schemas.microsoft.com/office/drawing/2014/main" id="{2932B079-C4D7-4043-89CA-5E1E1834051A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5D3F110B-4A17-459E-AA6F-9807D444F893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:a16="http://schemas.microsoft.com/office/drawing/2014/main" id="{B5A99932-6EED-4B3E-A770-4A5019E1E932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84D18FCD-AB68-4CC0-A612-8AA4B481800E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9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79C2BCA-1483-4357-A12F-958A586C2B48}"/>
              </a:ext>
            </a:extLst>
          </p:cNvPr>
          <p:cNvGrpSpPr/>
          <p:nvPr/>
        </p:nvGrpSpPr>
        <p:grpSpPr>
          <a:xfrm>
            <a:off x="657254" y="756404"/>
            <a:ext cx="9651600" cy="990843"/>
            <a:chOff x="730892" y="1025554"/>
            <a:chExt cx="5585229" cy="5430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522E88D-4DCE-426D-B111-DE95063DFB4F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流程图: 手动输入 5">
              <a:extLst>
                <a:ext uri="{FF2B5EF4-FFF2-40B4-BE49-F238E27FC236}">
                  <a16:creationId xmlns:a16="http://schemas.microsoft.com/office/drawing/2014/main" id="{2AB0DD91-7187-4C14-9040-8A709B230F6C}"/>
                </a:ext>
              </a:extLst>
            </p:cNvPr>
            <p:cNvSpPr/>
            <p:nvPr/>
          </p:nvSpPr>
          <p:spPr>
            <a:xfrm rot="5400000">
              <a:off x="899189" y="878541"/>
              <a:ext cx="539885" cy="840209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79B20F9-D422-4375-BB9B-212DDBCEDE4A}"/>
                </a:ext>
              </a:extLst>
            </p:cNvPr>
            <p:cNvSpPr txBox="1"/>
            <p:nvPr/>
          </p:nvSpPr>
          <p:spPr>
            <a:xfrm>
              <a:off x="730892" y="1178913"/>
              <a:ext cx="735747" cy="253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E215114-1F61-40DA-9350-9F71DEBD523A}"/>
                </a:ext>
              </a:extLst>
            </p:cNvPr>
            <p:cNvSpPr txBox="1"/>
            <p:nvPr/>
          </p:nvSpPr>
          <p:spPr>
            <a:xfrm>
              <a:off x="1589236" y="1060569"/>
              <a:ext cx="4708686" cy="455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编写一个程序，程序的功能是将用户输入的两个整数求和，并将结果输出到屏幕上。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8DE3FD1-4484-4488-BFF4-6B245E3FB03B}"/>
                </a:ext>
              </a:extLst>
            </p:cNvPr>
            <p:cNvGrpSpPr/>
            <p:nvPr/>
          </p:nvGrpSpPr>
          <p:grpSpPr>
            <a:xfrm>
              <a:off x="6163307" y="1025554"/>
              <a:ext cx="152814" cy="165397"/>
              <a:chOff x="6181413" y="1007448"/>
              <a:chExt cx="152814" cy="16539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71F14AD6-B84C-4591-9C63-3FE8E4289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1282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0A8D7EC-F9D5-48FA-B633-711BE9A1D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0744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66E6122-9B71-4D45-A531-1E70B9694267}"/>
                </a:ext>
              </a:extLst>
            </p:cNvPr>
            <p:cNvGrpSpPr/>
            <p:nvPr/>
          </p:nvGrpSpPr>
          <p:grpSpPr>
            <a:xfrm rot="5400000">
              <a:off x="6149843" y="1403454"/>
              <a:ext cx="152814" cy="165397"/>
              <a:chOff x="6208636" y="1028702"/>
              <a:chExt cx="152814" cy="16539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D35F4C-5244-466F-81F4-353B3A391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3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00D367B7-C3D7-4096-8106-40FF63898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4659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B84ECE1-37C8-4A17-A7DA-59C648DCBAA1}"/>
              </a:ext>
            </a:extLst>
          </p:cNvPr>
          <p:cNvGrpSpPr/>
          <p:nvPr/>
        </p:nvGrpSpPr>
        <p:grpSpPr>
          <a:xfrm rot="10800000" flipH="1">
            <a:off x="3023905" y="1903615"/>
            <a:ext cx="6852502" cy="4618091"/>
            <a:chOff x="850264" y="1121062"/>
            <a:chExt cx="10267945" cy="628001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345BAA8-64AA-414A-9721-4AA648A38D3F}"/>
                </a:ext>
              </a:extLst>
            </p:cNvPr>
            <p:cNvGrpSpPr/>
            <p:nvPr/>
          </p:nvGrpSpPr>
          <p:grpSpPr>
            <a:xfrm>
              <a:off x="850264" y="1121062"/>
              <a:ext cx="10267945" cy="6280014"/>
              <a:chOff x="850264" y="1121062"/>
              <a:chExt cx="10267945" cy="6280014"/>
            </a:xfrm>
          </p:grpSpPr>
          <p:sp>
            <p:nvSpPr>
              <p:cNvPr id="20" name="任意多边形 3">
                <a:extLst>
                  <a:ext uri="{FF2B5EF4-FFF2-40B4-BE49-F238E27FC236}">
                    <a16:creationId xmlns:a16="http://schemas.microsoft.com/office/drawing/2014/main" id="{FBAB11A0-BEEE-4D17-84E5-6E4F1E6C7679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0267945" cy="6280014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87A3DBD-819E-4BA2-B373-F59134492741}"/>
                  </a:ext>
                </a:extLst>
              </p:cNvPr>
              <p:cNvGrpSpPr/>
              <p:nvPr/>
            </p:nvGrpSpPr>
            <p:grpSpPr>
              <a:xfrm flipH="1">
                <a:off x="8540328" y="1214499"/>
                <a:ext cx="1573214" cy="303301"/>
                <a:chOff x="8682479" y="1213812"/>
                <a:chExt cx="1547288" cy="303301"/>
              </a:xfrm>
            </p:grpSpPr>
            <p:sp>
              <p:nvSpPr>
                <p:cNvPr id="22" name="平行四边形 21">
                  <a:extLst>
                    <a:ext uri="{FF2B5EF4-FFF2-40B4-BE49-F238E27FC236}">
                      <a16:creationId xmlns:a16="http://schemas.microsoft.com/office/drawing/2014/main" id="{0D065AEA-5134-482F-BE08-B752A323F4D1}"/>
                    </a:ext>
                  </a:extLst>
                </p:cNvPr>
                <p:cNvSpPr/>
                <p:nvPr/>
              </p:nvSpPr>
              <p:spPr>
                <a:xfrm>
                  <a:off x="9638859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id="{CDF1CBF2-A7BD-4043-996A-FD90E075C02D}"/>
                    </a:ext>
                  </a:extLst>
                </p:cNvPr>
                <p:cNvSpPr/>
                <p:nvPr/>
              </p:nvSpPr>
              <p:spPr>
                <a:xfrm>
                  <a:off x="9167363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4" name="平行四边形 23">
                  <a:extLst>
                    <a:ext uri="{FF2B5EF4-FFF2-40B4-BE49-F238E27FC236}">
                      <a16:creationId xmlns:a16="http://schemas.microsoft.com/office/drawing/2014/main" id="{74B9ACE3-E78A-4416-919E-59D7969DDE51}"/>
                    </a:ext>
                  </a:extLst>
                </p:cNvPr>
                <p:cNvSpPr/>
                <p:nvPr/>
              </p:nvSpPr>
              <p:spPr>
                <a:xfrm>
                  <a:off x="8682479" y="1213812"/>
                  <a:ext cx="590909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2662883B-5D19-4983-8F53-539672F8A275}"/>
                </a:ext>
              </a:extLst>
            </p:cNvPr>
            <p:cNvSpPr/>
            <p:nvPr/>
          </p:nvSpPr>
          <p:spPr>
            <a:xfrm>
              <a:off x="1287490" y="1215184"/>
              <a:ext cx="590910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8274BA8-179C-41D6-ACC6-AEFFE4925F36}"/>
                </a:ext>
              </a:extLst>
            </p:cNvPr>
            <p:cNvSpPr/>
            <p:nvPr/>
          </p:nvSpPr>
          <p:spPr>
            <a:xfrm>
              <a:off x="1772377" y="1215184"/>
              <a:ext cx="590910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4141984E-5419-4A26-ABD5-6B86E3E58EF3}"/>
                </a:ext>
              </a:extLst>
            </p:cNvPr>
            <p:cNvSpPr/>
            <p:nvPr/>
          </p:nvSpPr>
          <p:spPr>
            <a:xfrm>
              <a:off x="2243865" y="1215184"/>
              <a:ext cx="590910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FE54014-279E-409D-928A-FD1ADCDD5D60}"/>
              </a:ext>
            </a:extLst>
          </p:cNvPr>
          <p:cNvSpPr txBox="1"/>
          <p:nvPr/>
        </p:nvSpPr>
        <p:spPr>
          <a:xfrm>
            <a:off x="4151127" y="1971372"/>
            <a:ext cx="57542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第二个简单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____Chap1_2.cpp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设计日期：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include&lt;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iostream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	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预处理命令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命名空间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主函数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x,y,result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请输入两个整数：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";	//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&gt;&gt;x&gt;&gt;y;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从键盘输入数据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result=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x+y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进行计算和赋值处理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两数之和为：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"&lt;&lt;result&lt;&lt;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向屏幕输出数据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0;	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//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函数返回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6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EAD6EA4-2FA4-40B9-BED8-C8F250AAE4AB}"/>
              </a:ext>
            </a:extLst>
          </p:cNvPr>
          <p:cNvGrpSpPr/>
          <p:nvPr/>
        </p:nvGrpSpPr>
        <p:grpSpPr>
          <a:xfrm>
            <a:off x="515938" y="806539"/>
            <a:ext cx="4056062" cy="461665"/>
            <a:chOff x="515938" y="1091211"/>
            <a:chExt cx="4056062" cy="46166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651C56F-52D6-4A20-85D4-D61DEC6B37F0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D880EFC5-70EA-4FB4-B5FA-7BFDD34E9355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8968CCAF-D225-434A-B5CC-7EB730884076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25FD66BF-A622-4B85-BD82-B6619041797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FDF4D94C-2C8E-40E4-B823-8CAF91A390F8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EE8BE814-9F89-4655-89E1-F7F79EA524A6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C9CBCCA1-58D9-4197-8AAC-C47BFB07857C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4933ED5C-84CE-4248-9AAC-6279ACF319F7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3035961F-0F90-44E7-A9A5-76439927DEAE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06093F-C42D-4E33-AA2E-428ACAAE7008}"/>
                </a:ext>
              </a:extLst>
            </p:cNvPr>
            <p:cNvSpPr txBox="1"/>
            <p:nvPr/>
          </p:nvSpPr>
          <p:spPr>
            <a:xfrm>
              <a:off x="981504" y="1091211"/>
              <a:ext cx="3590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源程序的组成元素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B3CDFA8-F057-4B1D-BABC-39705C4DE161}"/>
              </a:ext>
            </a:extLst>
          </p:cNvPr>
          <p:cNvSpPr txBox="1"/>
          <p:nvPr/>
        </p:nvSpPr>
        <p:spPr>
          <a:xfrm>
            <a:off x="515938" y="1287964"/>
            <a:ext cx="1116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字符集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字符集是组成语言词法的一个字符集合。程序员编写的源程序不能使用字符集以外的字符，否则编译系统无法识别。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语言的字符集包括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A7B412-62FA-4141-8F7B-1FF6116B4DE2}"/>
              </a:ext>
            </a:extLst>
          </p:cNvPr>
          <p:cNvGrpSpPr/>
          <p:nvPr/>
        </p:nvGrpSpPr>
        <p:grpSpPr>
          <a:xfrm>
            <a:off x="3099747" y="3003848"/>
            <a:ext cx="5046662" cy="461665"/>
            <a:chOff x="515938" y="1091211"/>
            <a:chExt cx="5046662" cy="46166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372A219-F38E-447B-9D64-CF56750E10D2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6D1527B1-B246-4A39-9C41-0CDA6FBE1751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7D2C1565-6A82-4702-8419-DD758702A4C3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4414F36A-E40E-43E0-8F97-30916D0CD843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1ACED1F4-9BD3-457E-BD18-F23C1D81656A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56477E3B-E467-4D3B-AC69-CD5420C1DAF9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5A30CA19-FA30-4205-BB59-3E62C18F44A3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C6A69EF9-A50E-4D56-960A-0A2A4F07B54A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FAEE2CD3-CC27-4287-8E19-CB64AC6B45DB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9A18B3D-77A6-435E-B8C8-4073B1967F98}"/>
                </a:ext>
              </a:extLst>
            </p:cNvPr>
            <p:cNvSpPr txBox="1"/>
            <p:nvPr/>
          </p:nvSpPr>
          <p:spPr>
            <a:xfrm>
              <a:off x="981504" y="1091211"/>
              <a:ext cx="4581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大写、小写英文字母，共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63A7A12-E546-4813-8911-0D2D7EA19B44}"/>
              </a:ext>
            </a:extLst>
          </p:cNvPr>
          <p:cNvGrpSpPr/>
          <p:nvPr/>
        </p:nvGrpSpPr>
        <p:grpSpPr>
          <a:xfrm>
            <a:off x="3099747" y="3680123"/>
            <a:ext cx="5046662" cy="461665"/>
            <a:chOff x="515938" y="1091211"/>
            <a:chExt cx="5046662" cy="461665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95A7D33-7735-46D8-8844-2F59F214F19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99D3E929-B57A-4F38-A02F-F5869F389886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0AFFC0A6-4265-4A31-AEA5-1315ECFCB7AA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57715047-87D2-4B0F-888A-EE26BCC356B8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FAA8650B-0844-456F-9A36-564017D4AB7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E19377D1-ABB9-47A3-B9F0-D6283023486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7DFCAB87-DB15-418E-8C3C-E2616830D706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DBDDE105-1A87-4BBC-B474-0D20BAC06DF8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49CC62AD-6DE0-4A90-8503-7E1DCF210D29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1735B95-33DD-4F36-8495-A6A76BEBB84E}"/>
                </a:ext>
              </a:extLst>
            </p:cNvPr>
            <p:cNvSpPr txBox="1"/>
            <p:nvPr/>
          </p:nvSpPr>
          <p:spPr>
            <a:xfrm>
              <a:off x="981504" y="1091211"/>
              <a:ext cx="4581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数字字符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～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，共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个。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B86C20D-B084-4057-97C4-67C7125FA2F4}"/>
              </a:ext>
            </a:extLst>
          </p:cNvPr>
          <p:cNvGrpSpPr/>
          <p:nvPr/>
        </p:nvGrpSpPr>
        <p:grpSpPr>
          <a:xfrm>
            <a:off x="3099747" y="4346873"/>
            <a:ext cx="8066000" cy="1569660"/>
            <a:chOff x="515938" y="1091211"/>
            <a:chExt cx="8066000" cy="1569660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E3D43F5-B946-4DF9-926C-1D09BB1741C2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9A273251-FBAC-48F9-8EB1-52A153C0A795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90C28D74-81F7-42A3-A941-CE9A4ED78848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59AD3083-6F2F-4276-9F73-61F4A93344BD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2B3FC9BB-FA88-4D4F-A756-DD97C22487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C124928E-62B0-4BB7-878E-3E35CF2BECC4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077F8E26-3CCC-4142-985A-46B46CC8C020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ED2EBC83-C8C3-4EB3-AFDD-A2DB28872DD8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82C8286C-28A5-406E-B13D-EA99A817BF19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6499BA6-F848-4EFB-9AFE-F55C9B4801E3}"/>
                </a:ext>
              </a:extLst>
            </p:cNvPr>
            <p:cNvSpPr txBox="1"/>
            <p:nvPr/>
          </p:nvSpPr>
          <p:spPr>
            <a:xfrm>
              <a:off x="981504" y="1091211"/>
              <a:ext cx="76004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运算符、标点符号及其他字符，共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它们是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 - * / % = ! &amp; |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～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^ &lt; &gt; ; :</a:t>
              </a:r>
            </a:p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? , . ‘ “ \ ( ) [ ] { } # _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空格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92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7"/>
            </p:par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0FAB42-88DC-4BB4-91A0-C944C39D0721}"/>
              </a:ext>
            </a:extLst>
          </p:cNvPr>
          <p:cNvSpPr txBox="1"/>
          <p:nvPr/>
        </p:nvSpPr>
        <p:spPr>
          <a:xfrm>
            <a:off x="515938" y="849814"/>
            <a:ext cx="11160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标识符是指由程序员定义的词法符号，用来给变量、函数、数组、类、对象、类型等命名。定义标识符应该遵守以下规则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3D2D20D-965E-41EF-8ABB-B11191B41779}"/>
              </a:ext>
            </a:extLst>
          </p:cNvPr>
          <p:cNvGrpSpPr/>
          <p:nvPr/>
        </p:nvGrpSpPr>
        <p:grpSpPr>
          <a:xfrm>
            <a:off x="515938" y="2194223"/>
            <a:ext cx="6780212" cy="461665"/>
            <a:chOff x="515938" y="1091211"/>
            <a:chExt cx="6780212" cy="46166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8479156-C54F-4459-8EF6-ACCD55B9F22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B474DCD3-4981-4B41-B4F5-3DCED229E9EB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0C5E0C15-DE27-4E28-AC3D-44BFB4A8F124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3919DB60-614D-4F25-946F-14DC20A3D87C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3571303E-76B4-4C26-8803-0AD2E2E5E39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5D32DC4C-9CC6-4038-8BB9-8AFA4416085B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C03AD591-5990-4A2A-BE5D-EAA9BEF8F1EA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0981FCE2-E08E-4666-ABB0-48DB4F3FAE72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43489AE1-6707-4837-9DE8-1AC0529341BB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4E68FF-81A7-4820-A9AE-BE03F3DA9FEF}"/>
                </a:ext>
              </a:extLst>
            </p:cNvPr>
            <p:cNvSpPr txBox="1"/>
            <p:nvPr/>
          </p:nvSpPr>
          <p:spPr>
            <a:xfrm>
              <a:off x="981504" y="1091211"/>
              <a:ext cx="6314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标识符只能使用大小写字母、数字和下划线；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80AAD84-2D69-467B-B36B-9F78DE983E0F}"/>
              </a:ext>
            </a:extLst>
          </p:cNvPr>
          <p:cNvGrpSpPr/>
          <p:nvPr/>
        </p:nvGrpSpPr>
        <p:grpSpPr>
          <a:xfrm>
            <a:off x="515938" y="2851448"/>
            <a:ext cx="6780212" cy="461665"/>
            <a:chOff x="515938" y="1091211"/>
            <a:chExt cx="6780212" cy="46166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A2651FC-2CC9-4E4C-8A77-0A4D28A5EEFD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28049D15-8DD4-4D89-A535-B104DC532B4E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F86FABDB-4F27-442A-8C61-A56668384E98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7EA2AD30-47DC-414D-91CE-4470FE6944B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C8E73E37-ABAE-4C86-AB1C-14FF34B70D30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1F7A0745-5B63-49C3-9A21-F5990EFA2944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C432B7D9-0123-4831-9D68-EE4D6270EC82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9533AEB8-C20C-4B3E-BF2D-95ACC60277C1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89952A65-F259-4243-93D3-682205A958A7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19898F6-2FCA-4002-98C2-1558F7995606}"/>
                </a:ext>
              </a:extLst>
            </p:cNvPr>
            <p:cNvSpPr txBox="1"/>
            <p:nvPr/>
          </p:nvSpPr>
          <p:spPr>
            <a:xfrm>
              <a:off x="981504" y="1091211"/>
              <a:ext cx="6314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标识符的首字符必须是字母或下划线；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EC572B3-2545-4D76-AC56-45C6466E70D3}"/>
              </a:ext>
            </a:extLst>
          </p:cNvPr>
          <p:cNvGrpSpPr/>
          <p:nvPr/>
        </p:nvGrpSpPr>
        <p:grpSpPr>
          <a:xfrm>
            <a:off x="515938" y="3568356"/>
            <a:ext cx="10947378" cy="830997"/>
            <a:chOff x="515938" y="1091211"/>
            <a:chExt cx="10947378" cy="83099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65184BA-E01D-4606-A654-C4C1170F7A8B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F518B0B9-4B99-46DD-803D-1C0C1D2C9000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平行四边形 52">
                <a:extLst>
                  <a:ext uri="{FF2B5EF4-FFF2-40B4-BE49-F238E27FC236}">
                    <a16:creationId xmlns:a16="http://schemas.microsoft.com/office/drawing/2014/main" id="{A471C7E8-0BE1-4F24-BB6E-062A62EE3247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31AEB9F1-DE47-407F-989B-27369CDD0B6E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E46E0E4A-E400-4EB0-A259-8FD7EADAAB24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1FF498D8-9E4B-472E-BE6E-E55E69680ED2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970063D6-FEA3-4E5D-8B22-AD499E4C7A07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DC6921C9-D594-474D-B7D6-4D0B491BB8DB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05C2FA8D-2511-4F3F-881E-AA34319E1315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AAA0029-D70B-4A39-9B24-53A66C34C196}"/>
                </a:ext>
              </a:extLst>
            </p:cNvPr>
            <p:cNvSpPr txBox="1"/>
            <p:nvPr/>
          </p:nvSpPr>
          <p:spPr>
            <a:xfrm>
              <a:off x="981504" y="1091211"/>
              <a:ext cx="10481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对标识符的长度没有限制，但受编译系统的影响，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标识符的长度最好不要超过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个字符；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6181857-78DC-45EA-B69B-32251C4F0157}"/>
              </a:ext>
            </a:extLst>
          </p:cNvPr>
          <p:cNvGrpSpPr/>
          <p:nvPr/>
        </p:nvGrpSpPr>
        <p:grpSpPr>
          <a:xfrm>
            <a:off x="515938" y="4609718"/>
            <a:ext cx="6780212" cy="461665"/>
            <a:chOff x="515938" y="1091211"/>
            <a:chExt cx="6780212" cy="461665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153E6C37-856B-42C5-92DA-D8C7FD1F6A96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63" name="平行四边形 62">
                <a:extLst>
                  <a:ext uri="{FF2B5EF4-FFF2-40B4-BE49-F238E27FC236}">
                    <a16:creationId xmlns:a16="http://schemas.microsoft.com/office/drawing/2014/main" id="{558E22F7-CF50-441F-87E1-B120A27E8676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平行四边形 63">
                <a:extLst>
                  <a:ext uri="{FF2B5EF4-FFF2-40B4-BE49-F238E27FC236}">
                    <a16:creationId xmlns:a16="http://schemas.microsoft.com/office/drawing/2014/main" id="{CEB62322-F974-4F19-95CD-AE637B2F0B4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平行四边形 64">
                <a:extLst>
                  <a:ext uri="{FF2B5EF4-FFF2-40B4-BE49-F238E27FC236}">
                    <a16:creationId xmlns:a16="http://schemas.microsoft.com/office/drawing/2014/main" id="{A4E509E6-0AE9-4D72-AFB4-80D736D873D8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B6CFAF65-DDEB-4164-BB8E-AF0D8B86264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7BB90FA1-6D6B-4421-9771-62ECE56F53F1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956601D9-C607-4222-BE74-61D2A3A5910D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E8F81EC5-3A92-4AEE-9D7E-37A6DE4717B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D1E1D382-7295-4672-90B1-908652F5A40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A990DFB8-56C1-45D6-8FD3-1EA1B0F36E25}"/>
                </a:ext>
              </a:extLst>
            </p:cNvPr>
            <p:cNvSpPr txBox="1"/>
            <p:nvPr/>
          </p:nvSpPr>
          <p:spPr>
            <a:xfrm>
              <a:off x="981504" y="1091211"/>
              <a:ext cx="6314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标识符区分大写字母和小写字母；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CE359FD-2759-4CC5-BFE1-D3E810B55ED4}"/>
              </a:ext>
            </a:extLst>
          </p:cNvPr>
          <p:cNvGrpSpPr/>
          <p:nvPr/>
        </p:nvGrpSpPr>
        <p:grpSpPr>
          <a:xfrm>
            <a:off x="515938" y="5305043"/>
            <a:ext cx="6780212" cy="461665"/>
            <a:chOff x="515938" y="1091211"/>
            <a:chExt cx="6780212" cy="461665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CBC6180-B776-4B15-8477-CD5C96AD5545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4" name="平行四边形 73">
                <a:extLst>
                  <a:ext uri="{FF2B5EF4-FFF2-40B4-BE49-F238E27FC236}">
                    <a16:creationId xmlns:a16="http://schemas.microsoft.com/office/drawing/2014/main" id="{96305040-A6CB-45AC-B79A-E3DE1F30C00A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平行四边形 74">
                <a:extLst>
                  <a:ext uri="{FF2B5EF4-FFF2-40B4-BE49-F238E27FC236}">
                    <a16:creationId xmlns:a16="http://schemas.microsoft.com/office/drawing/2014/main" id="{2F58D6A3-4CAD-415E-9B0F-E10746A7A819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平行四边形 75">
                <a:extLst>
                  <a:ext uri="{FF2B5EF4-FFF2-40B4-BE49-F238E27FC236}">
                    <a16:creationId xmlns:a16="http://schemas.microsoft.com/office/drawing/2014/main" id="{0AE1EED1-98BB-4139-B2AE-7E561FBF6C22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平行四边形 76">
                <a:extLst>
                  <a:ext uri="{FF2B5EF4-FFF2-40B4-BE49-F238E27FC236}">
                    <a16:creationId xmlns:a16="http://schemas.microsoft.com/office/drawing/2014/main" id="{B2D99B73-7692-4BD2-832B-57B73D5B734D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平行四边形 77">
                <a:extLst>
                  <a:ext uri="{FF2B5EF4-FFF2-40B4-BE49-F238E27FC236}">
                    <a16:creationId xmlns:a16="http://schemas.microsoft.com/office/drawing/2014/main" id="{84A2CE0F-BBA7-47B5-A920-0CE402E73A37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平行四边形 78">
                <a:extLst>
                  <a:ext uri="{FF2B5EF4-FFF2-40B4-BE49-F238E27FC236}">
                    <a16:creationId xmlns:a16="http://schemas.microsoft.com/office/drawing/2014/main" id="{990CCD9C-65F9-4615-83B4-06447C3701E2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平行四边形 79">
                <a:extLst>
                  <a:ext uri="{FF2B5EF4-FFF2-40B4-BE49-F238E27FC236}">
                    <a16:creationId xmlns:a16="http://schemas.microsoft.com/office/drawing/2014/main" id="{98BE2A97-EC25-4CDD-A13B-5E87C50218F1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平行四边形 80">
                <a:extLst>
                  <a:ext uri="{FF2B5EF4-FFF2-40B4-BE49-F238E27FC236}">
                    <a16:creationId xmlns:a16="http://schemas.microsoft.com/office/drawing/2014/main" id="{CBC8F049-1F72-4E20-9170-3E1583A9238A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070CEDD-F6F0-48A9-8C39-D18EED8F1E5F}"/>
                </a:ext>
              </a:extLst>
            </p:cNvPr>
            <p:cNvSpPr txBox="1"/>
            <p:nvPr/>
          </p:nvSpPr>
          <p:spPr>
            <a:xfrm>
              <a:off x="981504" y="1091211"/>
              <a:ext cx="6314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标识符不能与系统关键字（保留字）同名。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3"/>
            </p:par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35F5336-825A-4117-B3AC-BF3D9637BA4F}"/>
              </a:ext>
            </a:extLst>
          </p:cNvPr>
          <p:cNvGrpSpPr/>
          <p:nvPr/>
        </p:nvGrpSpPr>
        <p:grpSpPr>
          <a:xfrm>
            <a:off x="579200" y="1103790"/>
            <a:ext cx="6174023" cy="543035"/>
            <a:chOff x="749027" y="1025554"/>
            <a:chExt cx="5627869" cy="54303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C4613C1-D1AD-47B7-A687-6B5169F17379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手动输入 5">
              <a:extLst>
                <a:ext uri="{FF2B5EF4-FFF2-40B4-BE49-F238E27FC236}">
                  <a16:creationId xmlns:a16="http://schemas.microsoft.com/office/drawing/2014/main" id="{F7A17FD0-F389-4BAA-8D37-7887B55F175A}"/>
                </a:ext>
              </a:extLst>
            </p:cNvPr>
            <p:cNvSpPr/>
            <p:nvPr/>
          </p:nvSpPr>
          <p:spPr>
            <a:xfrm rot="5400000">
              <a:off x="785525" y="992206"/>
              <a:ext cx="539885" cy="612882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563DD6-9A41-4751-AF29-E7B057B816B1}"/>
                </a:ext>
              </a:extLst>
            </p:cNvPr>
            <p:cNvSpPr txBox="1"/>
            <p:nvPr/>
          </p:nvSpPr>
          <p:spPr>
            <a:xfrm>
              <a:off x="1542845" y="1060569"/>
              <a:ext cx="4834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请同学们判断下列标识符是否合法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9A8FB39-31FC-4162-B7AC-03CF7FEA0A02}"/>
                </a:ext>
              </a:extLst>
            </p:cNvPr>
            <p:cNvGrpSpPr/>
            <p:nvPr/>
          </p:nvGrpSpPr>
          <p:grpSpPr>
            <a:xfrm>
              <a:off x="6163307" y="1025554"/>
              <a:ext cx="152814" cy="165397"/>
              <a:chOff x="6181413" y="1007448"/>
              <a:chExt cx="152814" cy="165397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F3692A3-E8B0-4030-A859-EAE42E4A2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1282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574EB5C-2B7E-4957-8565-E2243B15A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0744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49B5830-9639-4B25-B280-6FD25A4DFFC1}"/>
                </a:ext>
              </a:extLst>
            </p:cNvPr>
            <p:cNvGrpSpPr/>
            <p:nvPr/>
          </p:nvGrpSpPr>
          <p:grpSpPr>
            <a:xfrm rot="5400000">
              <a:off x="6149843" y="1403454"/>
              <a:ext cx="152814" cy="165397"/>
              <a:chOff x="6208636" y="1028702"/>
              <a:chExt cx="152814" cy="165397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ED7E9A92-667C-4852-B9F9-4B79E3670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36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CB40FB1-AEAB-467B-A19E-EAFEEB2C2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4659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3A2D5A-A76C-4DF2-A447-2B7E1D707A95}"/>
              </a:ext>
            </a:extLst>
          </p:cNvPr>
          <p:cNvGrpSpPr/>
          <p:nvPr/>
        </p:nvGrpSpPr>
        <p:grpSpPr>
          <a:xfrm>
            <a:off x="2677118" y="2662091"/>
            <a:ext cx="7621914" cy="2261389"/>
            <a:chOff x="4261075" y="1965554"/>
            <a:chExt cx="6470184" cy="335892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5B07C0F-2959-4497-BDA4-266CFD3312BC}"/>
                </a:ext>
              </a:extLst>
            </p:cNvPr>
            <p:cNvSpPr txBox="1"/>
            <p:nvPr/>
          </p:nvSpPr>
          <p:spPr>
            <a:xfrm>
              <a:off x="4569655" y="2669591"/>
              <a:ext cx="6146597" cy="2112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No200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m_name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v1_1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Prog1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name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warm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100Student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%Num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Number5 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AnShan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Road 183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abc+12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Time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TIME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time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main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4092D87-FC8C-47AE-9286-DA95622B8CF7}"/>
                </a:ext>
              </a:extLst>
            </p:cNvPr>
            <p:cNvGrpSpPr/>
            <p:nvPr/>
          </p:nvGrpSpPr>
          <p:grpSpPr>
            <a:xfrm>
              <a:off x="4261075" y="1965554"/>
              <a:ext cx="6470184" cy="3358921"/>
              <a:chOff x="4188196" y="2127479"/>
              <a:chExt cx="3910692" cy="3650794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D17D8355-F9F9-43AE-BE36-9ECCF175A0BD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8" name="任意多边形 93">
                  <a:extLst>
                    <a:ext uri="{FF2B5EF4-FFF2-40B4-BE49-F238E27FC236}">
                      <a16:creationId xmlns:a16="http://schemas.microsoft.com/office/drawing/2014/main" id="{99671D50-21FB-4AB2-9154-D2F47E93248E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矩形: 圆角 38">
                  <a:extLst>
                    <a:ext uri="{FF2B5EF4-FFF2-40B4-BE49-F238E27FC236}">
                      <a16:creationId xmlns:a16="http://schemas.microsoft.com/office/drawing/2014/main" id="{633CAF79-217D-4E24-92CB-99EB10829032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 93">
                  <a:extLst>
                    <a:ext uri="{FF2B5EF4-FFF2-40B4-BE49-F238E27FC236}">
                      <a16:creationId xmlns:a16="http://schemas.microsoft.com/office/drawing/2014/main" id="{082EBD2E-BCC5-4BDF-8080-83110B25BD7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 93">
                  <a:extLst>
                    <a:ext uri="{FF2B5EF4-FFF2-40B4-BE49-F238E27FC236}">
                      <a16:creationId xmlns:a16="http://schemas.microsoft.com/office/drawing/2014/main" id="{510FC5EA-E360-4A0C-A17F-DFCD0DA5E3B2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 93">
                  <a:extLst>
                    <a:ext uri="{FF2B5EF4-FFF2-40B4-BE49-F238E27FC236}">
                      <a16:creationId xmlns:a16="http://schemas.microsoft.com/office/drawing/2014/main" id="{6903FAED-6191-4D0C-B49B-71FF8C42A06B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240CA28-69DA-48C9-A71D-4BF8B72ED181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BA3AF5E0-396E-4698-9744-6E1C15E16A3E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66F2E64-D809-4BAA-B869-DF2175384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9BE20B6-5A06-45FE-9413-F766C3F1C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20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2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360</Words>
  <Application>Microsoft Office PowerPoint</Application>
  <PresentationFormat>宽屏</PresentationFormat>
  <Paragraphs>49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14</cp:revision>
  <dcterms:created xsi:type="dcterms:W3CDTF">2018-07-23T03:46:06Z</dcterms:created>
  <dcterms:modified xsi:type="dcterms:W3CDTF">2018-08-01T10:37:56Z</dcterms:modified>
</cp:coreProperties>
</file>